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9144000"/>
  <p:notesSz cx="6858000" cy="9144000"/>
  <p:embeddedFontLst>
    <p:embeddedFont>
      <p:font typeface="Cabin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abin-regular.fntdata"/><Relationship Id="rId25" Type="http://schemas.openxmlformats.org/officeDocument/2006/relationships/slide" Target="slides/slide21.xml"/><Relationship Id="rId28" Type="http://schemas.openxmlformats.org/officeDocument/2006/relationships/font" Target="fonts/Cabin-italic.fntdata"/><Relationship Id="rId27" Type="http://schemas.openxmlformats.org/officeDocument/2006/relationships/font" Target="fonts/Cabin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bin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6585CF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89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93889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6585CF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89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93889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 rot="5400000">
            <a:off x="2784474" y="98425"/>
            <a:ext cx="4800600" cy="7499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3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6585CF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89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93889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89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93889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684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936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11125" lvl="2" marL="88582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8262" lvl="3" marL="1096963" marR="0" rtl="0" algn="l">
              <a:spcBef>
                <a:spcPts val="36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77787" lvl="4" marL="1296988" marR="0" rtl="0" algn="l">
              <a:spcBef>
                <a:spcPts val="360"/>
              </a:spcBef>
              <a:spcAft>
                <a:spcPts val="0"/>
              </a:spcAft>
              <a:buClr>
                <a:srgbClr val="6585C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46684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936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111125" lvl="2" marL="885825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68262" lvl="3" marL="1096963" marR="0" rtl="0" algn="l">
              <a:spcBef>
                <a:spcPts val="36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77787" lvl="4" marL="1296988" marR="0" rtl="0" algn="l">
              <a:spcBef>
                <a:spcPts val="360"/>
              </a:spcBef>
              <a:spcAft>
                <a:spcPts val="0"/>
              </a:spcAft>
              <a:buClr>
                <a:srgbClr val="6585CF"/>
              </a:buClr>
              <a:buSzPct val="1000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89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93889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815975" y="-815975"/>
            <a:ext cx="1638300" cy="1638300"/>
          </a:xfrm>
          <a:custGeom>
            <a:pathLst>
              <a:path extrusionOk="0" h="120000" w="120000">
                <a:moveTo>
                  <a:pt x="120000" y="60000"/>
                </a:moveTo>
                <a:cubicBezTo>
                  <a:pt x="120000" y="75919"/>
                  <a:pt x="113673" y="91186"/>
                  <a:pt x="102413" y="102439"/>
                </a:cubicBezTo>
                <a:cubicBezTo>
                  <a:pt x="91153" y="113692"/>
                  <a:pt x="75882" y="120009"/>
                  <a:pt x="59963" y="120000"/>
                </a:cubicBezTo>
                <a:cubicBezTo>
                  <a:pt x="59975" y="100000"/>
                  <a:pt x="59987" y="80000"/>
                  <a:pt x="60000" y="60000"/>
                </a:cubicBezTo>
                <a:lnTo>
                  <a:pt x="120000" y="60000"/>
                </a:lnTo>
                <a:close/>
              </a:path>
            </a:pathLst>
          </a:custGeom>
          <a:solidFill>
            <a:srgbClr val="F6F4F9">
              <a:alpha val="32549"/>
            </a:srgbClr>
          </a:solidFill>
          <a:ln cap="rnd" cmpd="sng" w="9525">
            <a:solidFill>
              <a:srgbClr val="AB9FB9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cap="rnd" cmpd="sng" w="27300">
            <a:solidFill>
              <a:srgbClr val="E8E0F2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5400">
              <a:srgbClr val="938B9C">
                <a:alpha val="84705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Shape 12"/>
          <p:cNvGrpSpPr/>
          <p:nvPr/>
        </p:nvGrpSpPr>
        <p:grpSpPr>
          <a:xfrm>
            <a:off x="171450" y="1042987"/>
            <a:ext cx="1157287" cy="1150936"/>
            <a:chOff x="171450" y="1042987"/>
            <a:chExt cx="1157287" cy="1150936"/>
          </a:xfrm>
        </p:grpSpPr>
        <p:pic>
          <p:nvPicPr>
            <p:cNvPr id="13" name="Shape 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1450" y="1042987"/>
              <a:ext cx="1157287" cy="1150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4"/>
            <p:cNvSpPr txBox="1"/>
            <p:nvPr/>
          </p:nvSpPr>
          <p:spPr>
            <a:xfrm rot="2280000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Shape 15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0" i="0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2636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68262" lvl="1" marL="639763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85725" lvl="2" marL="885825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55562" lvl="3" marL="1096963" marR="0" rtl="0" algn="l">
              <a:spcBef>
                <a:spcPts val="40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65087" lvl="4" marL="1296988" marR="0" rtl="0" algn="l">
              <a:spcBef>
                <a:spcPts val="400"/>
              </a:spcBef>
              <a:spcAft>
                <a:spcPts val="0"/>
              </a:spcAft>
              <a:buClr>
                <a:srgbClr val="6585CF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60960" lvl="5" marL="1508760" marR="0" rtl="0" algn="l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68072" lvl="6" marL="171907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66039" lvl="7" marL="1920240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60451" lvl="8" marL="2130552" marR="0" rtl="0" algn="l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89F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93889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21" name="Shape 2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r="10800000" dist="38000">
              <a:srgbClr val="605C64">
                <a:alpha val="24705"/>
              </a:srgbClr>
            </a:outerShdw>
          </a:effectLst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classdojo.com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powerstownet.com/" TargetMode="External"/><Relationship Id="rId4" Type="http://schemas.openxmlformats.org/officeDocument/2006/relationships/hyperlink" Target="https://www.facebook.com/powerstown.educatetogether?fref=t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684200" y="692150"/>
            <a:ext cx="8229600" cy="17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bin"/>
              <a:buNone/>
            </a:pPr>
            <a:r>
              <a:rPr b="0" i="0" lang="en-US" sz="48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Parents Welcome Meeting</a:t>
            </a:r>
            <a:br>
              <a:rPr b="0" i="0" lang="en-US" sz="39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0" i="0" lang="en-US" sz="39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900">
                <a:solidFill>
                  <a:srgbClr val="002060"/>
                </a:solidFill>
              </a:rPr>
              <a:t>13</a:t>
            </a:r>
            <a:r>
              <a:rPr baseline="30000" lang="en-US" sz="3900">
                <a:solidFill>
                  <a:srgbClr val="002060"/>
                </a:solidFill>
              </a:rPr>
              <a:t>th</a:t>
            </a:r>
            <a:r>
              <a:rPr b="0" baseline="30000" i="0" lang="en-US" sz="39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0" i="0" lang="en-US" sz="3900" u="none" cap="none" strike="noStrik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September 201</a:t>
            </a:r>
            <a:r>
              <a:rPr lang="en-US" sz="3900">
                <a:solidFill>
                  <a:srgbClr val="002060"/>
                </a:solidFill>
              </a:rPr>
              <a:t>7</a:t>
            </a:r>
          </a:p>
        </p:txBody>
      </p:sp>
      <p:pic>
        <p:nvPicPr>
          <p:cNvPr descr="powerstown_et_logo.png" id="57" name="Shape 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150" y="2531900"/>
            <a:ext cx="6350100" cy="414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1258887" y="276050"/>
            <a:ext cx="76548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Uniform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1258875" y="1092673"/>
            <a:ext cx="7439100" cy="55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 school uniform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Comfortable, practical clothes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Minimal jewellery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Suitable footwear (</a:t>
            </a:r>
            <a:r>
              <a:rPr lang="en-US" sz="2200"/>
              <a:t>velcro if possible</a:t>
            </a: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Tie hair back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Label </a:t>
            </a:r>
            <a:r>
              <a:rPr b="1" i="0" lang="en-US" sz="22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all</a:t>
            </a: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belongings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 trolley bags!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School bag big enough to hold HW folder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Class P.E. day – </a:t>
            </a:r>
            <a:r>
              <a:rPr lang="en-US" sz="2200"/>
              <a:t>Tuesday  &amp; Wednesday</a:t>
            </a:r>
          </a:p>
          <a:p>
            <a:pPr indent="-1524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Practice </a:t>
            </a:r>
            <a:r>
              <a:rPr lang="en-US" sz="2200"/>
              <a:t>putting</a:t>
            </a: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on and taking off coat at home</a:t>
            </a:r>
          </a:p>
        </p:txBody>
      </p:sp>
      <p:pic>
        <p:nvPicPr>
          <p:cNvPr descr="children_clipart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8412" y="1844675"/>
            <a:ext cx="1943100" cy="206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Healthy Eating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403350" y="1341437"/>
            <a:ext cx="7283449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 Lunch breaks</a:t>
            </a:r>
          </a:p>
          <a:p>
            <a:pPr indent="-288925" lvl="0" marL="365125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Sandwiches/crackers/wraps/rice cakes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Fruit &amp; vegetables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Cheese, set yogurts, rice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Drinks: water/juices/milk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Please ensure the children can open all packaging and food independently </a:t>
            </a:r>
          </a:p>
          <a:p>
            <a:pPr indent="-288925" lvl="0" marL="365125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</a:t>
            </a:r>
          </a:p>
          <a:p>
            <a:pPr indent="-288925" lvl="0" marL="365125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1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Meals for School Scheme will not be processing applications for new schools, therefore it is parents’/guardians’ responsibility to provide child with his/her lunch.</a:t>
            </a:r>
          </a:p>
        </p:txBody>
      </p:sp>
      <p:pic>
        <p:nvPicPr>
          <p:cNvPr descr="0269-0608-0208-2848_school_lunch_and_red_lunchbox"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861" y="145725"/>
            <a:ext cx="1440000" cy="149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3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Language Development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1435100" y="1557337"/>
            <a:ext cx="7499349" cy="4895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very important for children to develop their home languages as well as English 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Support your children speaking, reading and writing in their home languages at h</a:t>
            </a:r>
            <a:r>
              <a:rPr lang="en-US"/>
              <a:t>ome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MC900060281[1]"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962" y="4437062"/>
            <a:ext cx="2319337" cy="18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68300" y="188900"/>
            <a:ext cx="82296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66E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Gaeilge/Irish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136637" y="872337"/>
            <a:ext cx="7561200" cy="51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Irish language is one of the three core subjects and the language is valued and used throughout our school.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Irish is taught by all teachers in all classes for 30 minutes every day.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also use Irish informally throughout the day e.g. “Dún on doras!”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greet each other on the corridors, in the yard and in the classrooms in Irish.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68312" y="18891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66E"/>
              </a:buClr>
              <a:buSzPct val="25000"/>
              <a:buFont typeface="Cabin"/>
              <a:buNone/>
            </a:pPr>
            <a:r>
              <a:rPr b="0" i="0" lang="en-US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Aistear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1331912" y="1341437"/>
            <a:ext cx="7561261" cy="5113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Aistear  is the early childhood  curriculum framework for all children from birth to six years. It has 4 themes: </a:t>
            </a:r>
          </a:p>
          <a:p>
            <a:pPr indent="-438150" lvl="1" marL="1162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Well-being</a:t>
            </a:r>
          </a:p>
          <a:p>
            <a:pPr indent="-438150" lvl="1" marL="1162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Identity and Belonging</a:t>
            </a:r>
          </a:p>
          <a:p>
            <a:pPr indent="-438150" lvl="1" marL="1162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Communicating</a:t>
            </a:r>
          </a:p>
          <a:p>
            <a:pPr indent="-438150" lvl="1" marL="116205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Exploring and Thinking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based on the theory that children learn through play.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Children will learn about a range of themes through hands-on stations – construction, drama, english, water/sand, art, etc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 b="0" l="12208" r="12271" t="0"/>
          <a:stretch/>
        </p:blipFill>
        <p:spPr>
          <a:xfrm>
            <a:off x="5670550" y="2465386"/>
            <a:ext cx="2801936" cy="118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3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Homework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Homework will begin for Junior Infants from Monday </a:t>
            </a:r>
            <a:r>
              <a:rPr lang="en-US"/>
              <a:t>02nd October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Each child will receive a homework folder, homework will go home each Monday and should be returned </a:t>
            </a:r>
            <a:r>
              <a:rPr lang="en-US"/>
              <a:t>on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0" i="0" lang="en-US" sz="3200" u="none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Thursday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for correction on Friday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/>
              <a:t>Approximately 10 minutes should be spent on homework 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331900" y="148400"/>
            <a:ext cx="74994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3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Classroom Management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286375" y="1070600"/>
            <a:ext cx="7343700" cy="56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0" marL="82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u="sng"/>
              <a:t>Positive behaviour managment</a:t>
            </a:r>
            <a:r>
              <a:rPr b="0" i="0" lang="en-US" sz="2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– Traffic Light Systems:</a:t>
            </a: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Everyone starts in the green light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Verbal warning; Move to the orange light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Verbal warning; Move to the red light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/>
              <a:t>I</a:t>
            </a: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nform parent at the end of the day if child goes to red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will work on a target – ie work on putting their hand up, sitting on chair, being kind to others, etc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331900" y="93750"/>
            <a:ext cx="74994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3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Classroom Management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1198612" y="1018575"/>
            <a:ext cx="7632600" cy="3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" lvl="0" marL="825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Rewards and Treats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/>
              <a:t>Move to blue or yellow on traffic light system</a:t>
            </a: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Praise and encouragement</a:t>
            </a: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Stickers, stamps, Golden Time </a:t>
            </a: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sng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ClassDojo</a:t>
            </a: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points 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000" u="sng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762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sng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Jobs and Responsibilities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Classroom helpers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School Council &amp; Green Schools Committee</a:t>
            </a: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50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6349" lvl="0" marL="8255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1336750" y="594449"/>
            <a:ext cx="7632600" cy="59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73050" lvl="0" marL="27305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Powerstown E.T.N.S believes in cultivating a strong working relationship with parents and welcomes assistance in any way from the parent body. 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Informal</a:t>
            </a:r>
          </a:p>
          <a:p>
            <a:pPr indent="-273050" lvl="0" marL="27305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Parents own skills (art, IT, cooking, gardening)</a:t>
            </a:r>
          </a:p>
          <a:p>
            <a:pPr indent="-273050" lvl="0" marL="27305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Enhancing learning (learning resource)</a:t>
            </a:r>
          </a:p>
          <a:p>
            <a:pPr indent="-273050" lvl="0" marL="27305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Reading Programmes (Shared/Paired reading)</a:t>
            </a:r>
          </a:p>
          <a:p>
            <a:pPr indent="-273050" lvl="0" marL="27305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Homework</a:t>
            </a:r>
          </a:p>
          <a:p>
            <a:pPr indent="-273050" lvl="0" marL="27305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Coffee mornings every </a:t>
            </a:r>
            <a:r>
              <a:rPr lang="en-US" sz="2400"/>
              <a:t>Friday morning at 8.30am in parents room</a:t>
            </a:r>
          </a:p>
          <a:p>
            <a:pPr indent="0" lvl="0" marL="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Formal</a:t>
            </a:r>
          </a:p>
          <a:p>
            <a:pPr indent="-273050" lvl="0" marL="273050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Parents Association</a:t>
            </a:r>
            <a:r>
              <a:rPr lang="en-US"/>
              <a:t>, </a:t>
            </a: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Board of Management</a:t>
            </a:r>
            <a:r>
              <a:rPr lang="en-US"/>
              <a:t>, </a:t>
            </a: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Fundraising initiatives</a:t>
            </a:r>
            <a:r>
              <a:rPr lang="en-US"/>
              <a:t>, </a:t>
            </a:r>
            <a:r>
              <a:rPr b="0" i="0" lang="en-US" sz="24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Help on special events</a:t>
            </a:r>
          </a:p>
        </p:txBody>
      </p:sp>
      <p:pic>
        <p:nvPicPr>
          <p:cNvPr descr="u14739261" id="171" name="Shape 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987" y="5030800"/>
            <a:ext cx="1596900" cy="18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>
            <p:ph type="title"/>
          </p:nvPr>
        </p:nvSpPr>
        <p:spPr>
          <a:xfrm>
            <a:off x="1403350" y="37829"/>
            <a:ext cx="74994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Parental Involvement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bn0.google.com/images?q=tbn:GyEcP1E_lLjDmM:http://www.kidport.com/Graphics/ParentTeach/Parents.jpg"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6150" y="115237"/>
            <a:ext cx="1255800" cy="16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>
            <p:ph type="title"/>
          </p:nvPr>
        </p:nvSpPr>
        <p:spPr>
          <a:xfrm>
            <a:off x="1377437" y="165337"/>
            <a:ext cx="760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38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Parent Teacher Association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1259962" y="1639075"/>
            <a:ext cx="7812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PTA is a group of parents and teachers that work together</a:t>
            </a:r>
            <a:r>
              <a:rPr lang="en-US"/>
              <a:t> 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 the best possible education of the students in the school 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1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work together with the principal, teacher representative, staff and the board of management to create a positive and effective partnership between home and school.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187450" y="452437"/>
            <a:ext cx="7426325" cy="9112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Staff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120775" y="1349375"/>
            <a:ext cx="8023225" cy="5486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Cróna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Act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ing 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nita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Chestnut Class – Junior Infants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Diarmaid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– Ash Class – Junior Infants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Gary - Support Teacher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</a:t>
            </a: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: Simona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hool_Clip_Art_162"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7025" y="327525"/>
            <a:ext cx="1944600" cy="14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3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Sign up for PTA</a:t>
            </a:r>
            <a:r>
              <a:rPr b="0" i="0" lang="en-US" sz="43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1435100" y="13716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Please sign up for the PTA.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need your help, enthusiasm and ideas!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Contact sheets for PTA are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1367625" y="87475"/>
            <a:ext cx="7499400" cy="8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Keep in touch ☺ 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1367625" y="1090796"/>
            <a:ext cx="7281900" cy="5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Find out about all our adventures in learning, school events and announcements through: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None/>
            </a:pPr>
            <a:r>
              <a:t/>
            </a:r>
            <a:endParaRPr b="0" i="0" sz="5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Powerstown E.T.N.S.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Website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Powerstown E.T.N.S.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Facebook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Ash &amp; Chestnut Class </a:t>
            </a:r>
            <a:r>
              <a:rPr b="0" i="0" lang="en-US" sz="2800" cap="none" strike="noStrike">
                <a:latin typeface="Cabin"/>
                <a:ea typeface="Cabin"/>
                <a:cs typeface="Cabin"/>
                <a:sym typeface="Cabin"/>
              </a:rPr>
              <a:t>Blog as well as </a:t>
            </a:r>
            <a:r>
              <a:rPr lang="en-US"/>
              <a:t>c</a:t>
            </a:r>
            <a:r>
              <a:rPr b="0" i="0" lang="en-US" sz="2800" cap="none" strike="noStrike">
                <a:latin typeface="Cabin"/>
                <a:ea typeface="Cabin"/>
                <a:cs typeface="Cabin"/>
                <a:sym typeface="Cabin"/>
              </a:rPr>
              <a:t>las</a:t>
            </a:r>
            <a:r>
              <a:rPr lang="en-US"/>
              <a:t>s dojo Stories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Contact </a:t>
            </a:r>
            <a:r>
              <a:rPr lang="en-US"/>
              <a:t>us</a:t>
            </a:r>
            <a:r>
              <a:rPr b="0" i="0" lang="en-US" sz="3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on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Email: 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/>
              <a:t>Anita</a:t>
            </a:r>
            <a:r>
              <a:rPr b="0" i="0" lang="en-US" sz="2800" cap="none" strike="noStrike">
                <a:latin typeface="Cabin"/>
                <a:ea typeface="Cabin"/>
                <a:cs typeface="Cabin"/>
                <a:sym typeface="Cabin"/>
              </a:rPr>
              <a:t>@powerstownet.com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/>
              <a:t>Diarmaid@powerstownet.com</a:t>
            </a:r>
          </a:p>
          <a:p>
            <a:pPr indent="-246062" lvl="1" marL="63976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Phone: 01 8272018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School times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School Day: 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lang="en-US" sz="2800"/>
              <a:t>School </a:t>
            </a: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Opens at 8.</a:t>
            </a:r>
            <a:r>
              <a:rPr lang="en-US" sz="2800"/>
              <a:t>2</a:t>
            </a: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0 am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Junior : 8.30am-1.10pm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Senior: 8.30am – 2.10pm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800" u="none">
                <a:solidFill>
                  <a:schemeClr val="dk1"/>
                </a:solidFill>
              </a:rPr>
              <a:t>* </a:t>
            </a:r>
            <a:r>
              <a:rPr b="1" lang="en-US" sz="2800"/>
              <a:t>I</a:t>
            </a:r>
            <a:r>
              <a:rPr b="1" i="0" lang="en-US" sz="2800" u="none">
                <a:solidFill>
                  <a:schemeClr val="dk1"/>
                </a:solidFill>
              </a:rPr>
              <a:t>t is important that the children are in school to participate in morning activities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1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Break Time: 10.10-10.20 am</a:t>
            </a:r>
          </a:p>
          <a:p>
            <a:pPr indent="-288925" lvl="0" marL="3651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Lunch Time: 12.00-12.30pm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3662" y="4221162"/>
            <a:ext cx="2287587" cy="2278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1258887" y="923925"/>
            <a:ext cx="7427912" cy="6334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66E"/>
              </a:buClr>
              <a:buSzPct val="25000"/>
              <a:buFont typeface="Cabin"/>
              <a:buNone/>
            </a:pPr>
            <a:br>
              <a:rPr b="1" i="0" lang="en-US" sz="36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1" i="0" lang="en-US" sz="36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i="0" lang="en-US" sz="36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School Day - Mornings</a:t>
            </a:r>
            <a:br>
              <a:rPr b="1" i="0" lang="en-US" sz="3600" u="none" cap="none" strike="noStrike">
                <a:solidFill>
                  <a:srgbClr val="69666E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b="1" i="0" lang="en-US" sz="36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b="1" i="0" lang="en-US" sz="36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1116012" y="1844675"/>
            <a:ext cx="8229600" cy="4321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Basketball courts are opened @ 8.20am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Pupils are encouraged to congregate in the basketball courts each morning from 8.20am.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NEVER leave a child unsupervised in the school yard. They are not insured to be there and the school is not responsible for children until </a:t>
            </a:r>
            <a:r>
              <a:rPr lang="en-US" sz="2800"/>
              <a:t>Cróna </a:t>
            </a: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staff go to yard at 8.20am.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8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Pupils are received by the class teacher at 8.30am.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1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1" sz="2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ANd9GcTrMnOv6y5g5knXBZ_tpZhyTPnfV2qxsQhhrLgGrGEp_GD4j7ReKg" id="78" name="Shape 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6000" y="260350"/>
            <a:ext cx="1200150" cy="151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1322812" y="285900"/>
            <a:ext cx="7354800" cy="9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Collections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187450" y="1129350"/>
            <a:ext cx="7774500" cy="55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those people listed on your child’s                                collection form are permitted to collect                             your child.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person who the class teacher has not previously met is collecting your child, please let the teacher know in advance. </a:t>
            </a: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8925" lvl="0" marL="36512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adult unknown to staff collecting children (without teacher’s knowledge) will be brought to the office. Parents/Guardians will be contacted to seek approval for releasing children. Adults will also have to sign collection book &amp; give contact details to the school. 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2825" y="908050"/>
            <a:ext cx="1524000" cy="1608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187450" y="692150"/>
            <a:ext cx="7510462" cy="936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Attendance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1042975" y="1700198"/>
            <a:ext cx="8229600" cy="50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National Education Welfare Board (NEWB) is responsible for ensuring all children are attending school.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are legally obliged to inform NEWB of absences that amount to 20 days and/or when we are concerned about attendance.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 unexpected absences: Please phone the school 01 8272018 or email </a:t>
            </a:r>
            <a:r>
              <a:rPr b="0" i="0" lang="en-US" sz="2200" u="sng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rPr>
              <a:t>info@powerstownet.com</a:t>
            </a: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before 9.30am.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On return to school, please ensure you give the teacher a completed Absence Explanation Form. This form can be </a:t>
            </a:r>
            <a:r>
              <a:rPr lang="en-US" sz="2200"/>
              <a:t>obtained</a:t>
            </a: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from the class teacher and/or the office.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Ann, the school secretary will contact parents/guardians in relation to unexplained absences @10am every morning.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22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1321375" y="249475"/>
            <a:ext cx="72834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Punctuality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1214275" y="1300900"/>
            <a:ext cx="7497600" cy="52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Children are asked to be in school on time for an 8.30am start.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a child arrives to school after 8.40 am, parents have to sign the child into the school in the “Late Book” in the office.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Child is then escorted to class by an adult in the office as formal classes have commenced.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Time of arrival is logged on our computer system.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0" i="0" sz="8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5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If a child is continuously late, parents will receive a letter and be requested to attend a meeting in the school.</a:t>
            </a:r>
          </a:p>
        </p:txBody>
      </p:sp>
      <p:sp>
        <p:nvSpPr>
          <p:cNvPr descr="data:image/jpeg;base64,/9j/4AAQSkZJRgABAQAAAQABAAD/2wCEAAkGBhQSERUUEhQVFRUWGBcYGRgYFBoaGBoXGBcYHBgYFxcfICceGBwlHRgXHzAgJCcpLCwtGCAxODAqNyYrLikBCQoKDgwOGg8PGiwkHyUtLDAyLDUsLCo1LSwsLSwsLCwsLCwsLC0sKS4tLCksLCwsKiwtLCwsLDQsLSwwLCksLP/AABEIAQ4AuwMBIgACEQEDEQH/xAAcAAEAAgMBAQEAAAAAAAAAAAAABgcEBQgDAgH/xABKEAACAQMCAwQGBgcECQMFAAABAgMABBEFIQYSMQdBUWETIjJxgZEUQlJyobEjM2KCkqLBFUPR8BckNFOjsrPC4RaDkzVEc9Lx/8QAGgEBAAIDAQAAAAAAAAAAAAAAAAQFAgMGAf/EADkRAAEDAgMDCgUDAwUAAAAAAAEAAgMEERIhMQVBURMyYXGBkaGx0fAGFCLB4SMz8RVygjRCUpLS/9oADAMBAAIRAxEAPwC8a+WkA6kfOkjYBPkarnh7j70t29nex/RbnmPogzZSVSTycr9C2PgSNt/VFXX1k8JDKePG7W1wMvv2adqza0HUqUcQawYYZZeR5BGpIRASzY6AAfn3VreFOM7e/j9JbSesPbjJxIn3k8P2hkedbrlwcHaofxT2ZQXEn0i3ka1ugciaIEZP7ajGfeMHxz0rgoXtnc99S4tfc2disWngWnO39uilEW5qnlvfdzfOswGqeXi7U9P9XULU3UQ/+5thk48XTAHzCfGtjb9tmm8uTPIh+yYpM/ygj8a6Kj2lXQtwys5Vu5zDi77fex4rU5jTobKzya8zcr9ofOqlk7S7q9PLpVnJIOnp5/ViHuGd/wCLP7Jr6/8AQurSD0k2rMknULFH+iB8NiuR+786kybYlbm9rWdBJce0NBw9qxEY61bisD0r9qotL7RLnT5Rb6wvLnaO6RSYpPvgDY+4DHeo6mYXfanpsUfO93CfJHEjH3KmW/CrCl2kJMpG2O4i7mu/tIHgc1i5ltFLaVXVl276bI/KZHjz0LxsAfiAcfHFT2x1COZA8Tq6MMhlIII8QRsanMqY3uwZg9IIv1XAv2LCxWRSlY15qUcQzI6qPMgfia2SysibieQAgF9Fk0rVxcSQN7MiN7nU/wBajvE3a3ZWfq8/ppjsIosO5PcDjZfic+ANQ49pU0hwsdc8LH0WRYQptXxJMq7sQPecVVDSa1qm7uNLtz0RMm4I822ZT8U+6a/Y+xayJ5p3uLhz1aSY5J+AB/E1Dqdv0VOcJdc9Gfjp4rIROKtWOdW9lgfcQfyrzlvVHTc/576q6bsUsOsZnhYdGSY5H8QNef8A6J1W2/2PUzIv2LlObbw5/XPyAqtn+IY5mYaZ4Y7i4Hwtcd6yERGoVlm4d+mfh/jUe4w4tg06LnuHHO3sRA5kc/sr3D9o7D37VGGXiKQejMtnAO+ROYtjyB5hn4Ctnwv2YxW8n0md3u7k7meY9D4oCTj3kkjuxVQWQSDFUSOmf/xab/YgDt7FsuRoLBbfs91W9niaS9iWLnYtHGM8yxn2RID0b5HxAqYVWPF/aPHAfo9mVurx/VSOP11VvFyNtuvKDnbfA3qaaM9yYIzOEEpUc4T2Q3eFyc4q62dXzQR4ZYTmSQBmQMt2uHpvqtb2gnIrdVFeL+AINQi5JRuN0cbPGfFW8PEHY/AGpVSugqaOOoLS64LdCDYhag4hVPHo/EFkPRxG2voxsryMVkA7ufLLn5sfOvWLs81a6/SXepm3Y9IrZTyqPAsGXP8AN76tOla2bNpWuxiMXO+w/juTG7iqon0nXNO9ZHTVIB1UjknA78dSfm58qwZe1K05v9Y066Wf7DWyFs+RYg/gKuWlRp9i0czsWDCej6fLJZCRwVTRcRazd/7HpqwR9z3TFSR3EJlSPgGFflxxXq1h62o2CyQ98tqeblHeWUk/jyjzq2qV5/Q6DBg5Mded++905V3FVe/aXpFzFyyzRsjdY5Ym/FSpBPuzUfTiHhy3fnRImbygkfB8ucco+FWzdcI2UjFpLS2dj1ZoIyT7yVyayLPQbeL9VBDH9yJF/ICokfw7BHcNkkAO4Ot9lkZidwVaL2kaPeD0MzJg7ATw4X+IgqvvyK18kTcP3CXNszPpkzASxcxb0XP0kQ94x0PfjBJypqyeMLbT/QE6iIBFuMyYBzj6h9rm+7vVfcKcKmbTby3WQvaTtJ9DMisGWP6jkHcLzhWAwPZLY9aos9HHsjDNHIcFwC0536RwI1WQcZMiFJ+0HtAa39Fa2IE17cgeiGxVEP8Aet3EbEjO2xJ2GDXOs6Jp1q/NrFzNfXjAFo0ZjjO4CgEFR4ZZcjGFFS7gns7ksmkmlmWa4aJYo2KnljRFCqoGckeqg7tl8zWh0eO40WT089i17JLzPcXKNzSIxdtoxjPLyhWJwuSx39UAbfn27QqOSiks0W0Ni6+tiRcNGmQuT0LwMLReyj7S8PZHpLS8gB7258f9Rj+FTLhTV9Bt/WtZII2+3JziTzHNKMj3Dap/wtxnaanEWt3D49uNhh1z9tD3eYyD4193nAmnynMllbMfH0KA/MDNTajYrZ24DNJbhiuPFYiS24KIax2sWEA9SX6RIdljhHOWJ6Dm9kfPPka1tvpGs6r68sh023Psxpn05H7TbFfmPu1Y+l8I2dsea3tYIm+0sShv4sZ/GtvWim+H4Kc3bmeJsT2XFh3E9IXplJVXnsVdBzQapexyfaMnMPiAVJ+deR4P19PVTUYHUdC0K83x/Rn8zVq0qzk2dBIAHC/WGnzBWAeQqqHBWvP7epxqP2IE/wD1Wv3/AEMzT/7dqV1Ov2A3In8JLj8qtSlYN2ZEzmG3UGDxDQfFMZUd4Z4Bs7EYt4VUnYt1Y+9zliPLOPKpFSlTIoI4b4BrqdSesnMrEklKUpW9eJSlKIlKUoiUpUe474vTTbN7hl52yEjTpzSNnlGe4YBJ8lNEUhqvONO0t0nNjpkYnvPrsf1UHiXPQsPAnA2zk+rUJ4m4s12CFJpbmGJp3CJbRwqXBcHYEqSCPvHcjepbwXwqtjbhfamf1ppOpaQ9d+pUZIHxPUmtEkwaLhSIoC91jktVp/ZwJJPpGpyteznf1yfRL+yqbZHlsP2anfpwFVUGAMDAGAAOgA8Kw7uEvGyq7IWUgOuOZSRgMM7ZHWq3n4f1eeNbCdk9AHBa6D5keNTkDGeYtnHUDoMnqTUT0kdY5r5s8Pd3KcWtjya330q03uTnI2/z31g2vEEVy0ixOGML8kgAPqvvtkgZ6HpUa4tt76J7aSwBkWIMjwGTAccoCM2SObG+d89PPHvwDw3JaQOZyGuJ5GllxuAzfVz0ONzttlj3Vrj2bTRYXtaLt0/PFZDnWAWLxZwoyt9P0/8AQ3sOX9UerMo3ZHXoWI/i6HOQRYHBPFSajZx3KbFhh1znkkXZl+e48QQe+tfVX6HPqFtf39lprQInpBMfSgnkDgEcgAPcyg7H2RVvBLlZ25RamGxBbvV+0quOzXja7uLu5srwwytAob00IPLkkAo2wGd+4DHIw37rHqXqoRFskpSlF4lKUoiUpSiJSlKIlKUoiUpSiJUf444PTUrU27u0ZDK6OoyUkXOGxkZ2JGMjr1FSClEVCroFyuu29veXX0v6PE1wDyBQpOQox3nmEbZ91T7U9dht2iWZ+QzOI49ieZjgYyBgdRucda0dyOXia45vrWSFfcGjB/I1sOMeGVvrVoSeVwQ8b/ZkXofcckHyPjioE1sYB0VnTl3JkjVbuvp0I6+GfnUF4Z495W+ial+gukwvM+ySjucP0BPyPUHfAntxcekbnHeB06dB08q0ubh1Uhr8Wi+WXGx6+/uIrQ8ba21pYzToQHUDkyMjmZlUbd/Wtpe30cKF5XWNB1Z2Cj5mq/vbg65cpHCG/s+B+aSQgr6eQdFQHfGDjxwSTglRWTG3NzoFjI+wwjUqdaHO720Ly/rGijZ9sesyAtt3bmoHpfB39q6vqR+kTQRxGKN/QnBf1OUoT0wDGe41PNZ1VLW3knf2Y1LY8SOijzJwo99eHYporxaebiX9beSNcNtvyt7HwIy4+/W6nFyXKNVusA1SfhXg+206H0VqnKDuzE5dyO927/dsBnYCt1SlTVXpSlKIlKUoiUpSiJSlKIlKjvG/GsemwCR0aR3YRxxJ7Tue4eA88Hu2JIqO6J2yRPMsF9bTWEj+wZf1beXOQuPfjHmKL2ysSlKUXiUpSiKq+1JPompWGonaI81rMe4K3MUJ/ic/uVJ63PE/Dsd9ay203syLjI6qw3V18wQD8MVVfD/Ecmny/wBnap6jptDOf1csY2X1z022BPuOCN4tRGT9QU2llDfpKletcPW92nJcRLIB0z7S/dYYZfgaiv8AolhT9RdXkCn6qS7fDYH55qdA0qIHuboVPdG12ZChVp2S2gcPO09yw/30uR8gAT7iTUxt7ZY1CRqqKowFUAADwAGwr4vr+OFDJK6xoOrMwA+Z7/KoTJrF1rLm20wNFbZ5Zrx1IGO9Yxsckd3tHP1RvWbQ+UrW50cIX7fodbv1sYSfoduwe6kB2dgTiJSOvePfzHfkGbniiCgKoAAAAAGAAOgA7hWp4U4Vg0+2W3t1wo3Zj7Tuerue8nHuAAA2FbirBjQ0WCqnvL3YilKUrJYJSlKIlKUoiUpSiJSlKIob2l8GS38UL2zqlzbSiWLn9hiMZU+G4Ug4I2x35ELurLUL0LaX+lYR2AaeOVSIz09Kg9bBHXHNuNjsaualYuYHZlZtkc3IKruDuMZNOl/svVm5WTa2uW2jli6KGY9COgJP7JwQOa0Aa1nEXDNvfRGK6iWRe7PtKftIw3U+Yqt7q21Dh4ekikN7pq9Y5GAmhUnA5W8OnTb9letZLBW5XzJKFBLEADcknAA8Se6qf17t+Djl023Z2IGZJhyohI6coOWI94GR9YVXWr391enmvrmSXfIjB5Yh7kGB8cA1PpdnVFV+23Lich76lujgfJzQrx1ztk0y2yDP6Zx9WAek/mGE/mqu+L+1uPUIzD/ZfpU6q08nKQfFQoBU+YeoZBaInsqB7hv8+tJrxF9p1Hx3+XWr+P4eYwYqiS3Vl4n0U0UIGb3Lw0m/1C32guGiTuTnLKB4BSCK2z8V6o3W9x92JB+IQVpm16IdGJ9ymvtNSz7MMx90Zr35DYzec8H/ACv5LYGwNyxePovC9sbiZw805lYHIMmX+GGyMeXSpfpfabqtsiohtXRRhU9AqKB4AIEA+FRWTVwvtxyr95Mf1r9j1uE/Xx7wRWwUOyH5NeB/l6rHkqZ2/wAfVWVYdv1wmBdWAYd7QyH/AJCGz/EKmOg9tGm3JCmYwOfqzryfz5KfzVR8Uyt7JB9xzXxPaI/tKD8N/n1rCX4cY4YoJO/PxHosXUIIuxy6qilDAMpDA7gg5BHiD3191yzoup3dg3NY3DoM5MTHmib3qdvjjPmK2ukdqWqvOY5b6G3LH1fpEK+i3PT0ixsVHmTjxNc7VbPnpT+q3LjqO9QpIXx84LpGlVmt9xJGARFp9yCAQUdhkHoQSyCh7T9Qtv8AbtHnVR7UkDCVQPHABA+L1BWlWZSovwv2l2F+QsEwEn+6kHJJ7gp2b90mpRREpSlESlKURKUqre03tYNuzWdgQ9z0eTYrD4+Rfy6Dvydqya1z3BrRclegEmwW/wCPe1C300ej/XXLD1YVO+/QyH6g/E9w7xR2u6vdajJ6S+kyAcpCu0Se5c9fPc+ZrEt7TBZ3YySuSXkYksxPU5O9fdostxMLeziM8x7h7KjxdugA8SQPOusp9lwUTOXrSL8Pep8FZMp2RDHL3e9UZ1jXfCqPgPhXto2m3d8cWNs8ozgyN6sQ97HA+Gc+VWXwl2NW0UitqUyXNzjnEHMBGq+PJs0g26kBfI9asPhXXra7t1ksz+hBKDEZQDlxkBSBgDPdtUWr2/K/6acYW+PoPea1yVrjkzIKr9H7ApZMG/vCPGO3GB/8jD/s+NTXSex/S7fGLVJD9qYmTPvVjy/IVM6Vz8kr5DieST05qE5xcbkrT36wWFrNNHBGqwxSScsaKmQiFsDAwM4xUV1fjS/lsYLzT4IBE8cksrXD/qlTp0ZebIDdAelTLiDS/pNrPAG5TNFJHzYzy86Fc42zjOcVWXG3BOpLpdpp9kBPGoInKssbNysGQeu2ynJzjJyo7uutYqddn3Ej6hp8NzKgR5OfIXPKeV2XKgkkA8ucHPxrP1Dhe0n/AF1tBJ5vEhPzIyK1HZ9LeehMV3ZR2aRCNIVSUOCoBBzhmxjC9eualdEVdax2EadNvEsls/jFIcZ+6/MMeQxUD13sf1K0y0DLexjuA5JsfdJ3+DE+VdA1Ftf4yaDUbKySMSG59IWJYgoiDPMBg52D7bezW+GplgN43ELNj3MN2my53ivxzmN1aKRTgo4KsD4YPf5da9p7dXGGAI/z08K6J4t4CtNRTluYhzgYWVfVlX3N3jyOR5VRfF3A93pLZkzPaE4WZRumegkX6p+YPce6upotvNk/SqwM9+7tHvqVhFWB30yL74Q49utJYKC1xZ59aJj60Y7zEfq+OPZO+QOtdAcO8RQX0Cz2zh0b+JW71cdVYeHx6EGuaY5AwBU5B769tA16fS7j6Ra7ocemhz6jqPyI3wR08wSDo2nsUNby9Nm3Uj7joWNRS2GOPRW12naRpkk1vFcRMt1csRHLAoEqlQPXcj2lyVHrA9SdsEjC4U4xurC6i0/U29NHMeW2uu8nYBJc7k7gZOSCRuwOR7a9p7awlpqmkyx+mg5l5JehDD143xnlcZI8CHyD0J+dI7Pb+6uobjVZYlS3cSR28OSDICCGdj5gd7Z6bd/JnFiy0UIYMOeqtKlKVmtaUpUV7R+N10y0MmzTP6kKfacjqR15V6n4DvFEUb7Wu0prX/UrNv8AWpB6zD+5QjrnucjceA371zT1naCNfEndmPUnvJNLaNyWllYvNKS0jHclicn/AD/4rY8McMS6rdfR4iVhTBnlHcv2F7ixwQB5E9Aa7Glgj2VT/Mzj6zoPt6n2bSNjaZmN+q+uFuFrjVpjHbn0cCHEs5Gw/ZT7TY7vngdeguFeELbToRDbJyjbmY7u5H1nbvP4DuArM0TRYbSBILdAkaDAA/Ek95J3JPWs6uYqquWqk5SQ/jqVfJI6Q3cqs12Xl4l5vDTJD8mkrZ9hUeNFgPi8x/4rD+lS9+HoDdC7MYM4j9EHy36vJPLy55epPdms9EAGAAB4AYqKta+qUpREpWj4z1ae2s5JLWBriYABEUZwWOOdl6sq9cDc+QyRRsSavb6hdOLp5bm0iiuJoyxZJEcRtJFy55SFD9AB7J5cHFEXR1K1PCvEkV/ax3MJ9Vxuud0YbMjeYO3nsehFbaiJUGn4cnfiFLtoz9HitDGj8y49IWbI5c83R23xU5pRErznt1dWR1DKwIZWAIIPUEHYjyr0ryurpIkZ5GVEUEszEBQB1JJ2AoioPtH7NW0xjdWgLWbH9JH1MJPePFPPu6HuNRaKUMAynIPQ1fnDfaPY6nNNawc0nIhJ548RyR5Cty53I9YAhgM576p3tB4LOk3WUB+hTsfRnr6J+pjJ8O8E9R4lTXR7G2qYHCGU/QdOg+inUtRgOB2nksXg7it9JuxKuTaykLPGO7wkUfaGfjuO8Y6VtbpZUWSNgyOoZWByCrDIIPgQa5bkjDAgjIOxqwew/i8xyNpk7ZG72zHvG5eP82HufyptzZwgfy0Y+k69B9ClXBgONuhV0UpSucUFfLuACSQANyT0A865m4u4mOp6g9xk+gizHbju5Qd3x4sfW+IH1atbtw4nNtYegjOJbsmIeIj29KfkVT9/yql4Y1ijA6BR193U/wBav9hUYmmMr+azPt3d2vcptHFidiOgR4ZJpY7a3HNNMwVR4A9WJ7gBk57gCe6rS1HVk4b/ALPtk5fQSCZ7l/R5kkdVX1l32JJCgHoMDO2a8uwjhXIk1KZfWlzHAD9WMHDMPMkcv7rfarYdr3ANxqdzZLEMRqJhJL6pEfNyFcqWBIJXG2ahbTrTVzl3+0ZDq/K01EvKvvuXgvatqKKt5PphXT3x6yvzTKh6SMM+yR4qoOR624zZul6pHcwpNC4eORQysO8H8Qe4g7ggiq4n0riN4jbtLp5RlKGXlOSpGD6vJy9O7kqacEcLjTrKK1DmTk5iWxjLMxZsDuGTsKrVoW9pSlESlKURKrThrfifU/KCAf8ADg/wqy6rXhLfiTVj4R24/wCHH/hRFYdlYxwoI4kSNF6KihVHuA2Fe9KURKUpRErD1i1hkgkS4VWhKN6QN7PIBkk+GMZyNxjNZlec8CurI4DKwKsCMgqRggjwIoiqnsVgiklu74COL07+it4gVBSCPoAo8cKD4mMnvqxOKuG4r+1ktph6rjZsbow3V18wd/PcdDWm0rsm022uEuIICkiHKn0shAJBHsliOhNS+iLlGO2kgkktZxiWBijeYHRh4gjGD3gg99fl0XRkmhPLLCwkQjxU5x59Onw76szt54a5PRajEu6ERT4HtI3sMfcfVz+0vhVdA56V3WzJm7Qo3U8uoy7Nx6x9lcU7hNEWO98F0dwdxMmoWcVym3OvrL9lxs6/Ag48Rg99bqqT7BNX9Hc3VkT6rAXEY7gdlkA94KfwGrsriZYzE8sdqDbuVS5paSCuee1nVPpGtMn1LWJUHhzsOZj7/Xx+5UVurVpnhto/buJEjH7zAZ924r3urr015ezf7y5lI9wdsD5EVu+ze3D61Cz45LeKWZs9BhSufgWU/CupYfltjkjV/wBzbyCsB+nS34+/JdCaZpyW8McMYwkaKij9lQAPjtWVVSf6UNTmjkvrWwjbT42b22IndEPruuGwAMb4Vsb+1g4snh3X4r22juYSSki5GeoIOGVvMEEH3VySrVsqUpREpSlESlKURKrbgnfiDWD5W4/k/wDFWTVbcBf/AF3WvvW//K1EVk0pSiJSlKIlKUoiUpSiLS8Z6OLqwuYMZLxOF++BlD8GCn4VzLo83NCnkMfLb8sV1bHfRsxRZELDqoYFh7xnNcqWMPI08f2JpF+Rx/Suh+HpC2qLeIPqptEbSW6FvOB7z0OtWT9zs0R8+dSo/FgfhXS1cr2b8t9YN9m6g/6i/wCFdUVG22wNrX232PgFhVi0pXJGitlHPjI5/Kp52JxhtYuMjP8AqhGD4GSHNQewh5GmjPVJpF+Rx/Spp2MzcmtOD/eWrAe8PGfyU1aVueyYrcR5FSJf9M33xW4464F0/SomuUluVcsfQWqzkRtMRgYAHPygHJ9bONs7gGedl3Dj2OmQQy7SYZ3H2WkYty+8AgHzBrM1Hgq3nvob2UM8kClUUtmMHOQ/IejDfB9x6gEb+uTValKUoiUpSiJSlKIod2ncef2ZbKY1D3ExKQoemduZ2HeFyNu8sB4kUjb39/ayvex3LNcNh5hj9HIPsuo2IHQe/bFWV2y8NXbzWl5axtP9H5g0aDLjJBDqu/N54B6DbGcV/b2GpXIa3t7K5T0gCs0iGOPAPVywAOOu5z5GrOkbS8k8znPcM+/Lep9MKfk3GU57hn3q/uE+IVvrOG6UcolTJXrysCVdc9+GDDPlW2zVV6X2CRLCiT3t23KPYjkCRAnduVSrbcxJ7s5rK/0BWPdNeA+InXP/AE6rFAVl1oNC4zhurm5tkDpLatyurrylh9tBndcjr5g94qKf6FQn6nUtRj/9/wDwC1HOAdCdOIpjFczXSW8RS4mlOSzkcqxc2SW5So6/7pvAZIrtpSlESor2mWtu+nym7knjhjKu5gP6Q78oUbEEEsBvt37YzUqqOcbremBRYRW8rc36RJ/ZZMH1QNgTnBySOnfmiKqOyXg6O7vhfwILe1t2KonpjJNI+CMynPqbHJGACMAAjLVCoZOaa5YdGuJSPi2aufgHhafTxfX14sMLTLz+ggGIo1iV2PTbO52BON999qQ0IH0IJ6sWb8cf0q/+H23q78AfT7qZRC8vYs+0TmvbFfG6gH/EX/GuqK5l4RtfS6xp6eEpk/8AjBf/ALK6arRtt2Ktf0W8gsas3lK5i4ms/QatqER75jKPdL6/5OK9ODb70Gs2Mh6O5hP/ALgKD8XB+FSDtt0z0OqwTgYW5i5CfF4zj/lMQqCasGCB0OGjZXUjqCp6/wBfhVrTj5nZDmDVt/A4vJSGfqUxHD+V1pStdw9rC3drDcJ0ljV8eBI3X3g5HwrT8c8drpwiUQyXE87FYoY/aYjGSTg4HrAbAnJ6dSOSVapTSohwb2jx30r27wzW1zGvM0My4PLkAlTtkDI6gHfpUvoiUpSiJSlKIlKUoiUpSiJWt0Thy3sxILaIRiRzI+CTlyACdycDboNhWypREpSlESlRDgXi+W/mvuZUEFvOYYWUHmbl5uYtkkHbkIwB7VS+iKF9sOsfR9IuTnDSqIV8/SnlYfwc5+FUNZw8kar4AfPv/GrA7eda9Lc2tkpyI8zyjuyciMHzxz/xioI7gAk9Bua7D4bhs1856vufsrShZYF5Ur7GNP8AS6xJKR6tvAQD4PIQB/KZPlV+1V3YBo5SxlumGGupSR/+OPKr/MZKtGuXqpuWmfJxJKrpHY3Fyr3tw4fNxpjSoP0lqwmGBvyjaT4cp5v3KpWGQSID3MPz6j+ldUTwK6sjAMrAqQehBGCD5EVy5qOitYXk9k+cRsWjJ+tE26n5EZ8+bwq62BUiOcwu0f5j2VLopML8J3qy+wLiH9FNp8h9aBjJHnvic749znP/ALgr77Z0aa60+C09INQLO0To/IEjx65Y/uk7dAreODWNhrD2N3DexDJiOJF+3E2zL8ifccHuq+eIOD7PWYYJyzghQ8M8LcrhWwcZII8NiMg56b1WbRpDS1Do92o6veSjzx8m8tUL7NNNkt9buotQd57wQK0cxcsphJXmChtwclfdysPfcVRTg/s3t9PkeZHmmnkHK0sz8z8uQeUYAwNh4nYb1K6gLSlKUoiUpSiJSlKIlKUoiUpSiJSlKIqA0jjqXQIpbOW3b05u2cu4IieFlALow3Jyq4wCMHxGKtLSu1LT7mOeSKYlbdPSSExuuF36cwGScYAHfisji3gsX01nI0nILWYS8nJzCTBQ8p3GPZ64PWqr7YOKEnn/ALOtQqxxkG5dABzOp9WLI6hTuf2vumtkUTpXhjBclZNaXGwUNk1J7u4nvJdnnckD7KDZVB8AAB+6K8byF5THbxDMk7rGo+8QPluPnWQAAPAAfAAVN+w/hg3Fy+oyD9HFmKDPe5HruPcpI97n7NdrXvbs6gFOw/URb/0ffFWsxEEOAan2Vcmh6SlrbxQR+zEioPPlGMnzJ3PvrOpSuGVQlVb25cIGWBL6FczWoPOB1aDq38JJb3M9WlXy6AgggEHYg9CD3EVk1xaQ5uoXoNjcLlWKRZEBG6sP/wCg/lU47G+Nvok39nXDfopGJt3J2V2O8RPgxO37X39o/wAecInSbwqoP0Sclom7kb60ZPl3eIwe5q0l7ZiReU7d4PeD412kjGbYpA9v7jfPh1Hd/KtXAVUdxzgur6VVXZV2pem5bG+bFyuBHITtMO4E/wC8/wCb35zatcW5rmOLXCxCqiCDYrQ8Xca2+mxpJclwrtyDlTm3wTuPcKx+F+0ax1BiltNzSAcxRlZGx3kBgA3wJqSMgPUA1VvCcIv9fur1FVYLNTbRlVA55DkOxI9rrJv4MlYrxWpSlKIlKx9Q1COCJ5ZnCRopZmPQAf56d9YPC/EsV/bJcQiQI5YASJyt6pIPkRt1BI+IIBFtqUpRFoOOOL0020a4dS5yERAcF5Gzhc74GxJO+wOx6VruDdS1aaVm1C3t4IChKKjEyh+ZcB/XIxy82dhvivrtP4Ql1GzWKB0SVJUlUvnlJUMMEgEjZieh6Vo+HOJdRttTjsNTeGb6TG0kUkS8oVkDEofVXIwjdR9nfc0RWVSlVd2j9r625a108rLc7hpBgxw+O/RnHh0B65Pq1k1pcQ1ouSvQCTYL37WO0z6Iv0S0PNeSDcj+5Qj2j4OR0Hd7R7g1NWVoI1xnJO7N3k95pbWpBZ3YvK5LO7ElmYnJJJ361+yO7yJBAhknkIVEG5ye8+A799tsnYGu32fRR7NiNRUc7y6B0lW0MTYG436r307RpdQuksoOr7yvjIjjGOZj8xt3kgd9dNaLo8drBHBCvLHGoVR3+ZPiScknvJNR3s34ATTLbBIe4kw00ni3cqnryrk+8knvwJfXJ11Y+rmMjuwcAq2aUyuxFKUpUJakpSlEWp4o4ahv7Z7edcq42I9pGHsup7mH+IOxNc36vo82nXBtLrr/AHUn1ZE7iD492O47eGepq0fF/B9vqNuYbhfNHHto32lP5joe+plFWSUknKM7RxC2xSuidiC5svLJZBg7Ebhh1B8qn3BXbRJa8sGqc0kewW5UFmA7hKOrfeHrbdG61EOJeG7nSpfR3Q54ScR3Cg8rDuDfZbH1Tv7xvWLsw7mU/EEf1rrZIKXbDOUjNn+PaN/X/CsnMjqhibkV0/YalFcxCSCVZI2GzowI+Y6EeHUVgcJcJQ6db+gt+YqXZyXILFmxnJAGdgB06AVzbpzTWknpLKd7d+8Kco3kynYjyII8qnui9u9zDhb61EoH97AcNjxKHYn4rXM1WyqmmP1NuOIzH47VAkp5I9QrvpUH0jtn0ufH+sehY/VmUpj3tun81Sqx123m3hnhk+5KjfkTVYo6q7tl1lZLy2sZjItqqG6uBGpZ5EUsFQAeaHc7DmDHHLUr4J7SbK8cWsCSW7og5IZYxHmNQMcgBIwBjbY48ga+uPOBnvHhubSb6Pe2+fRyEeqynOUfY7bnuPtMCCGrB4W4IuhfHUdVnjknVDHEsQIjjU5yckDJwzbY+sTk7YIrApWn1DjGygz6W7t0x3GZOb+HOT8qiGrdvOnRbQmW5buEcZAz5s/Lt5gGvQL5BFNOItOmngZLe4a2l2KyqivjHUFW6gjzBqCW2hWmjSm+1O/a4uipVHk9oKdiIYgWbvIznAB+rk1Dtb7Y9SusrbolnGe/25cfeIwPgoPnUN+g8zmSZ3mlO5eRixJ+OfxzVtS7GqqjPDhHE5eGqlR0sj91lLuLu1i61DMVqGtLU7F8/ppB7x7APgp/ePSopaWaxrhR7z3n3mvWSUKMsQAO81lcNcNXeqPy2iFIQcPcOCEHiF+03kN+meXrXSsio9kMxON3+J6huHu6nBsVMLnVYCtJLKtvbIZZ3OFRd8ebdwA677AbnAq9OzXsyTTUMspEt3IPXk7lB+pH5eJ6nHcMCtpwR2f22mRcsI5pGH6SZvbc/wDaueij45O9SauUr9oy1r7uyA0HD8qumndKc9EpSlVy0JSlKIlKUoiUpSiLHv7COaNo5kWSNhhlYAqR5g1UXFHYQyFpNLl5e828pJX3JJ1Hub+KrlpWccjo3YmGx4r0OLTcLlLURNav6O9gkt37iyko3mrDZh5gkedfcUysMqQR5HNdR3ljHMhSVEkQ9VdQyn3qdjVTdqHZJZxWU93ZxNDNEofCOeQqGHPlTnGE5j6uOldDTfEU8eUoDvA+ngp0dc8c4XVZy2qN7SqfeB+dYj6FCfq49xNTXTeyC8ntYbi0vIpFljR+WVWUgsASvMA+SDkZ26ViXHZprMZ/2WOUeKTJ+TMD+FWP9W2dPnLHn0tB8Rdb/mYH84eCiq6Mo6PKPc//AIr8bQ0PtF2975rfvwhqo66dL8GU/lmv2PgzVm6afIPvOg/MinzOxtbD/qfRecpS+wVo49GiH1AfeSfzrLjjC7KAPcMVILXsr1iTrDBD5vMp/wCQt+Vb7T+wK4fBur4KO9YIzv8Avnlx/Ca9/rVBB+yzuAHvuXvzULOYPCyr6e6RPaYD3nf5da9dH0+6vm5bG2eUZwZCOWJfe5wPhnPlU44b4BtI9fe0SMTRW9uHlNwBITKxBXGwUbSJtj6pq37/AFW3tIwZpYoEGy87qi7dyg4+QqrqfiColyjAaO89/wCFHkrXuybkq14W7B0BWXUpfpDjcRISsK+87M/8o8c1attbJGgSNVRFGFVQFUDwAGwFa7ReK7S8LC2uIpSu7BHBYDxK9cefSttXPve55xONyoRJJuUpSlYrxKUpREpSlESlKURKUpREryublY0Z3OFRSzHwVRkn5CvWsXVLATwSwsSFlR4yR1AdSpI+dEVRt2uandEyWNrbrb5IQzkl3AOM7OoHuxt0ycV83nbFMkTw6pY8iTI8fpIXDKeZSCOQk9x+3nyqNafpmowT/wBlxPa86EhZG5+hJPgfH7J+NWPwt2NxRSC4v5De3A3HOP0SH9lPrY89v2RUOP5kyHHhDd2t+hS5PlxGMF8W/Syz+xi2lTR7ZZlKn9IVDDB5GkZlOPAg5HkRU3pSpiiJSlKIlKUoipvjRbzTNQvbuGORor2FAJ4kEjQSxqoHOpBHL6p642cYOVxVdW+p6ezmW8luLqY+00qsfgF5vwJIrqmvgwqTkgZ8cb1pmi5UYcRHUbLbFLyZvYHrzVFdmeltcatDdWls9vaxJIJHKciyFlYBVA2Y5KnbPs5ONqvilKzjYI2ho3dqxe8vcXHelKUrNYJSlKIlKUoi/9k=" id="98" name="Shape 98"/>
          <p:cNvSpPr txBox="1"/>
          <p:nvPr/>
        </p:nvSpPr>
        <p:spPr>
          <a:xfrm>
            <a:off x="155575" y="-144461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9725" y="160350"/>
            <a:ext cx="1251000" cy="12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1204237" y="203925"/>
            <a:ext cx="7634400" cy="9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35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Primary School Curriculum   (1999)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1313675" y="1199448"/>
            <a:ext cx="7091400" cy="55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11 discrete subject areas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1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Language:</a:t>
            </a: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                               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Verdana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English &amp; Irish (Gaeilge)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1" i="0" lang="en-US" sz="22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Mathematics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Social Environmental and Scientific Education:</a:t>
            </a: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Verdana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History,  Geography   &amp; Science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Arts Education:                      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6BB1C9"/>
              </a:buClr>
              <a:buSzPct val="100000"/>
              <a:buFont typeface="Verdana"/>
              <a:buChar char="◦"/>
            </a:pPr>
            <a:r>
              <a:rPr b="0" i="0" lang="en-US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Visual Arts, Music, Drama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0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Physical Education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Social Personal &amp; Health Education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t/>
            </a:r>
            <a:endParaRPr b="1" i="0" sz="4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6BB1C9"/>
              </a:buClr>
              <a:buSzPct val="80000"/>
              <a:buFont typeface="Noto Sans Symbols"/>
              <a:buChar char="●"/>
            </a:pPr>
            <a:r>
              <a:rPr b="1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Ethics Curriculum:      </a:t>
            </a:r>
          </a:p>
          <a:p>
            <a:pPr indent="0" lvl="0" marL="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‘Learn Together Curriculum’ (Moral &amp; Spiritual/Beliefs System/Ethics &amp; the Environment/ Equality &amp; Justice)</a:t>
            </a:r>
          </a:p>
          <a:p>
            <a:pPr indent="-288925" lvl="0" marL="365125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t/>
            </a:r>
            <a:endParaRPr b="1" i="0" sz="20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27-teacher"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5461" y="3860800"/>
            <a:ext cx="1609725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1258887" y="704850"/>
            <a:ext cx="7427912" cy="919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bin"/>
              <a:buNone/>
            </a:pPr>
            <a:r>
              <a:rPr b="1" i="0" lang="en-US" sz="4000" u="none" cap="none" strike="noStrike">
                <a:solidFill>
                  <a:srgbClr val="7030A0"/>
                </a:solidFill>
                <a:latin typeface="Cabin"/>
                <a:ea typeface="Cabin"/>
                <a:cs typeface="Cabin"/>
                <a:sym typeface="Cabin"/>
              </a:rPr>
              <a:t>Learn Together Programme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1303337" y="1490911"/>
            <a:ext cx="73836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88925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Learn Together is our Ethic</a:t>
            </a:r>
            <a:r>
              <a:rPr lang="en-US" sz="2700"/>
              <a:t>s</a:t>
            </a: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Curriculum.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There are four strands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Moral and Spiritual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Ethics and Environment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Equality and Justice</a:t>
            </a:r>
          </a:p>
          <a:p>
            <a:pPr indent="-246062" lvl="1" marL="6397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b="0" i="0" lang="en-US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Belief Systems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will focus on a bi-annual calendar to ensure we have a broad and balanced curriculum. </a:t>
            </a: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t/>
            </a:r>
            <a:endParaRPr b="0" i="0" sz="900" u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288925" lvl="0" marL="365125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</a:pPr>
            <a:r>
              <a:rPr b="0" i="0" lang="en-US" sz="2700" u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Keep an eye on our notice board to see what we are doing in class. 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56234" t="0"/>
          <a:stretch/>
        </p:blipFill>
        <p:spPr>
          <a:xfrm>
            <a:off x="6804025" y="2636836"/>
            <a:ext cx="1408111" cy="1287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olstice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